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7"/>
  </p:notesMasterIdLst>
  <p:sldIdLst>
    <p:sldId id="256" r:id="rId2"/>
    <p:sldId id="258" r:id="rId3"/>
    <p:sldId id="261" r:id="rId4"/>
    <p:sldId id="262" r:id="rId5"/>
    <p:sldId id="284" r:id="rId6"/>
    <p:sldId id="280" r:id="rId7"/>
    <p:sldId id="282" r:id="rId8"/>
    <p:sldId id="283" r:id="rId9"/>
    <p:sldId id="285" r:id="rId10"/>
    <p:sldId id="286" r:id="rId11"/>
    <p:sldId id="281" r:id="rId12"/>
    <p:sldId id="287" r:id="rId13"/>
    <p:sldId id="288" r:id="rId14"/>
    <p:sldId id="289" r:id="rId15"/>
    <p:sldId id="259" r:id="rId16"/>
  </p:sldIdLst>
  <p:sldSz cx="9144000" cy="5143500" type="screen16x9"/>
  <p:notesSz cx="6858000" cy="9144000"/>
  <p:embeddedFontLst>
    <p:embeddedFont>
      <p:font typeface="Montserrat" panose="020F0502020204030204" pitchFamily="2" charset="0"/>
      <p:regular r:id="rId18"/>
      <p:bold r:id="rId19"/>
      <p:italic r:id="rId20"/>
      <p:boldItalic r:id="rId21"/>
    </p:embeddedFont>
    <p:embeddedFont>
      <p:font typeface="Montserrat ExtraBold" panose="020F0502020204030204" pitchFamily="2" charset="0"/>
      <p:bold r:id="rId22"/>
      <p:boldItalic r:id="rId23"/>
    </p:embeddedFont>
    <p:embeddedFont>
      <p:font typeface="Montserrat ExtraLight" panose="020F0502020204030204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869714-AB7A-44BF-8664-45B405F143D8}">
  <a:tblStyle styleId="{1D869714-AB7A-44BF-8664-45B405F143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6BB177B5-6B1B-7992-E616-379614A0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048805C9-249E-F534-075B-548C9EEF9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56C99ED6-ACB0-9A8A-EEC5-29DDE12E53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1902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0A743A25-0AE6-D33C-C4E5-11570C4DD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0EC16C87-BB41-6CBE-9173-6ECA449E24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DE3EA7E5-E997-ADFD-B44C-689A524D6E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854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DE254B1-CD33-8F64-7A65-1CB17C838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4239E393-2D6B-C179-A324-7735802B46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CEFC2B32-40FC-7215-E495-07F731436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089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B7AA6497-56B8-61AF-76D8-FEE27B718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D3D90612-3970-AD8D-32C3-17E3612A1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2EA51EB8-2018-5DE5-F5D4-7AD704D981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482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0840A141-9D9E-BFD8-A8F8-728582BD2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AB529EF7-8153-CB13-F80E-52031239B7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2063F208-412D-3DA3-B638-5105F43D6C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848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5D18586E-C1CA-A52A-E69E-D2318EDEC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47DE6BAE-364E-2E58-8D4F-82F6566A2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9997D859-D009-10A2-D619-CA519355EB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408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D7DE1C50-070C-27AF-F50D-ACA5FE4A6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E3827873-A5D9-E8FD-7C7E-70ECA08702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F9A672D1-D89A-4480-99CB-DBB12D2BE5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6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8B76D332-5898-98E6-7CE6-696D8752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533739E9-B5FB-F60F-0969-33BA6A04E0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D017A69A-EE5C-9D01-86A3-E110D2344B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5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F774EF6C-B735-D68A-B962-096F21B7E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269EBB03-3BF5-326C-BE3A-B9DF3DBA04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D7F8A955-9700-AE27-5034-B3BDD953F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94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965C768E-8573-E36B-D2D4-7B2010351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FDDC61E8-9C5C-5D64-7DE5-CA116ECAE6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4A14AA89-28D2-433F-8A51-2FB68AEF93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7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0" r:id="rId6"/>
    <p:sldLayoutId id="2147483661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NLP Translator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NLP Task – 13\5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B9E72097-3A27-B48A-5039-AD72F2E19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>
            <a:extLst>
              <a:ext uri="{FF2B5EF4-FFF2-40B4-BE49-F238E27FC236}">
                <a16:creationId xmlns:a16="http://schemas.microsoft.com/office/drawing/2014/main" id="{81F6D222-E782-93EE-A3D7-25F1EEEAA8E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01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79" name="Google Shape;179;p40">
            <a:extLst>
              <a:ext uri="{FF2B5EF4-FFF2-40B4-BE49-F238E27FC236}">
                <a16:creationId xmlns:a16="http://schemas.microsoft.com/office/drawing/2014/main" id="{3FD9ED5C-E549-16AC-9F48-E5A0303B8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8497" y="268591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Data / Model Architecture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81" name="Google Shape;181;p40">
            <a:extLst>
              <a:ext uri="{FF2B5EF4-FFF2-40B4-BE49-F238E27FC236}">
                <a16:creationId xmlns:a16="http://schemas.microsoft.com/office/drawing/2014/main" id="{9B38E05D-C36C-5463-05FB-D87F2BD3CA4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28550" y="265123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Metrics</a:t>
            </a:r>
            <a:endParaRPr dirty="0"/>
          </a:p>
        </p:txBody>
      </p:sp>
      <p:sp>
        <p:nvSpPr>
          <p:cNvPr id="182" name="Google Shape;182;p40">
            <a:extLst>
              <a:ext uri="{FF2B5EF4-FFF2-40B4-BE49-F238E27FC236}">
                <a16:creationId xmlns:a16="http://schemas.microsoft.com/office/drawing/2014/main" id="{A85D70D5-BAC4-F27F-3533-AE9E7FEE8E5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Fine-Tuning setup</a:t>
            </a:r>
          </a:p>
        </p:txBody>
      </p:sp>
      <p:sp>
        <p:nvSpPr>
          <p:cNvPr id="183" name="Google Shape;183;p40">
            <a:extLst>
              <a:ext uri="{FF2B5EF4-FFF2-40B4-BE49-F238E27FC236}">
                <a16:creationId xmlns:a16="http://schemas.microsoft.com/office/drawing/2014/main" id="{09D54A12-48B8-F85B-6677-487BDAA07200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048447" y="2571750"/>
            <a:ext cx="2067000" cy="6489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0000"/>
                </a:solidFill>
              </a:rPr>
              <a:t>Project overview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85" name="Google Shape;185;p40">
            <a:extLst>
              <a:ext uri="{FF2B5EF4-FFF2-40B4-BE49-F238E27FC236}">
                <a16:creationId xmlns:a16="http://schemas.microsoft.com/office/drawing/2014/main" id="{49A16436-9A0A-BDA6-BB92-D913E00F1AE9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02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86" name="Google Shape;186;p40">
            <a:extLst>
              <a:ext uri="{FF2B5EF4-FFF2-40B4-BE49-F238E27FC236}">
                <a16:creationId xmlns:a16="http://schemas.microsoft.com/office/drawing/2014/main" id="{75EFD101-3CED-6F34-FF54-2E6B7A13CD0A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>
            <a:extLst>
              <a:ext uri="{FF2B5EF4-FFF2-40B4-BE49-F238E27FC236}">
                <a16:creationId xmlns:a16="http://schemas.microsoft.com/office/drawing/2014/main" id="{A34523EA-271A-639D-652B-424304FB33FC}"/>
              </a:ext>
            </a:extLst>
          </p:cNvPr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>
            <a:extLst>
              <a:ext uri="{FF2B5EF4-FFF2-40B4-BE49-F238E27FC236}">
                <a16:creationId xmlns:a16="http://schemas.microsoft.com/office/drawing/2014/main" id="{9261D632-3A76-548C-07EC-E86FE6A804E8}"/>
              </a:ext>
            </a:extLst>
          </p:cNvPr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>
            <a:extLst>
              <a:ext uri="{FF2B5EF4-FFF2-40B4-BE49-F238E27FC236}">
                <a16:creationId xmlns:a16="http://schemas.microsoft.com/office/drawing/2014/main" id="{1199CA34-531F-1A30-8CFB-ACAD342855B9}"/>
              </a:ext>
            </a:extLst>
          </p:cNvPr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5420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129A959A-1CEE-2A96-4B27-FB31293DA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2077CF09-9E0C-33DB-02DE-D9D3303E7B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22143" y="3654397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Evaluation Metrics</a:t>
            </a:r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599FB512-E051-82D6-91DF-83F814FB16F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DFC00541-B57D-7724-C4D1-8E9C19CA9F27}"/>
              </a:ext>
            </a:extLst>
          </p:cNvPr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6684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F00DF1A-9AFC-0767-896F-E3F71B72B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5D0D447F-0077-2936-D96F-634402CF34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Evaluation Metrics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>
            <a:extLst>
              <a:ext uri="{FF2B5EF4-FFF2-40B4-BE49-F238E27FC236}">
                <a16:creationId xmlns:a16="http://schemas.microsoft.com/office/drawing/2014/main" id="{5D996804-C76F-F08F-4404-F6DA832BC3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0654" y="1480855"/>
            <a:ext cx="6497444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</a:rPr>
              <a:t>sacreBLEU Score:</a:t>
            </a:r>
            <a:endParaRPr lang="en-US" dirty="0">
              <a:solidFill>
                <a:schemeClr val="bg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>
                <a:solidFill>
                  <a:schemeClr val="bg1"/>
                </a:solidFill>
              </a:rPr>
              <a:t>18.31</a:t>
            </a:r>
            <a:r>
              <a:rPr lang="en" dirty="0">
                <a:solidFill>
                  <a:schemeClr val="bg1"/>
                </a:solidFill>
              </a:rPr>
              <a:t> On Validation Set.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bg1"/>
                </a:solidFill>
              </a:rPr>
              <a:t>Standardized BLEU Implemntation.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</a:rPr>
              <a:t>Custom Test Example:</a:t>
            </a:r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69FC3395-4AAD-063F-EBAC-658277BE9478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B1A3D4-781B-65C6-F330-0F237A61A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572629"/>
              </p:ext>
            </p:extLst>
          </p:nvPr>
        </p:nvGraphicFramePr>
        <p:xfrm>
          <a:off x="747414" y="3069462"/>
          <a:ext cx="5768898" cy="675640"/>
        </p:xfrm>
        <a:graphic>
          <a:graphicData uri="http://schemas.openxmlformats.org/drawingml/2006/table">
            <a:tbl>
              <a:tblPr rtl="1" firstRow="1" bandRow="1">
                <a:tableStyleId>{17292A2E-F333-43FB-9621-5CBBE7FDCDCB}</a:tableStyleId>
              </a:tblPr>
              <a:tblGrid>
                <a:gridCol w="2884449">
                  <a:extLst>
                    <a:ext uri="{9D8B030D-6E8A-4147-A177-3AD203B41FA5}">
                      <a16:colId xmlns:a16="http://schemas.microsoft.com/office/drawing/2014/main" val="3064662510"/>
                    </a:ext>
                  </a:extLst>
                </a:gridCol>
                <a:gridCol w="2884449">
                  <a:extLst>
                    <a:ext uri="{9D8B030D-6E8A-4147-A177-3AD203B41FA5}">
                      <a16:colId xmlns:a16="http://schemas.microsoft.com/office/drawing/2014/main" val="680221356"/>
                    </a:ext>
                  </a:extLst>
                </a:gridCol>
              </a:tblGrid>
              <a:tr h="288223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English Output</a:t>
                      </a:r>
                      <a:endParaRPr lang="ar-E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Arabic Input</a:t>
                      </a:r>
                      <a:endParaRPr lang="ar-E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624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 are learning how to build…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EG" dirty="0">
                          <a:solidFill>
                            <a:schemeClr val="bg1"/>
                          </a:solidFill>
                        </a:rPr>
                        <a:t>"نحن نتعلم كيفية ...."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82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05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DFD2621A-AEA3-7466-E043-BCED086AE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3B5D9829-2ACA-9F5C-DEE5-3F14CB4A89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 &amp; Solutions</a:t>
            </a:r>
            <a:endParaRPr dirty="0"/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606C25FC-6D22-3AA0-C95A-B62C329AE0CC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73D5CB1-C55C-F1A3-09EE-E26104023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800301"/>
              </p:ext>
            </p:extLst>
          </p:nvPr>
        </p:nvGraphicFramePr>
        <p:xfrm>
          <a:off x="741200" y="1386425"/>
          <a:ext cx="6096000" cy="2569644"/>
        </p:xfrm>
        <a:graphic>
          <a:graphicData uri="http://schemas.openxmlformats.org/drawingml/2006/table">
            <a:tbl>
              <a:tblPr rtl="1" firstRow="1" bandRow="1"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6984212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64777092"/>
                    </a:ext>
                  </a:extLst>
                </a:gridCol>
              </a:tblGrid>
              <a:tr h="642411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Solution</a:t>
                      </a:r>
                      <a:endParaRPr lang="ar-E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Challenge</a:t>
                      </a:r>
                      <a:endParaRPr lang="ar-E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977443"/>
                  </a:ext>
                </a:extLst>
              </a:tr>
              <a:tr h="642411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Small batch size (16)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Limited GPU Memory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37791"/>
                  </a:ext>
                </a:extLst>
              </a:tr>
              <a:tr h="642411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Marian’s built-in tokenizer 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Arabic Tokenization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025765"/>
                  </a:ext>
                </a:extLst>
              </a:tr>
              <a:tr h="642411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Early stopping (2 epochs)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Overfitting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31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5EE6DA68-71F8-3E93-A91D-5FE823D0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62935D36-5053-EBE2-ADFC-2C6BE2A99D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 &amp; Future Work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>
            <a:extLst>
              <a:ext uri="{FF2B5EF4-FFF2-40B4-BE49-F238E27FC236}">
                <a16:creationId xmlns:a16="http://schemas.microsoft.com/office/drawing/2014/main" id="{5750C835-E58C-7233-6C7C-4928621146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48085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</a:rPr>
              <a:t>Achievements:</a:t>
            </a:r>
            <a:endParaRPr lang="en-US" dirty="0">
              <a:solidFill>
                <a:schemeClr val="bg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Working Bidirectional Translator</a:t>
            </a:r>
            <a:endParaRPr lang="ar-SA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/>
              <a:t>18.3</a:t>
            </a:r>
            <a:r>
              <a:rPr lang="en" dirty="0"/>
              <a:t> BLEU baseline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</a:rPr>
              <a:t>Next Steps: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Try Larger Models(</a:t>
            </a:r>
            <a:r>
              <a:rPr lang="en-US" dirty="0" err="1"/>
              <a:t>mBART</a:t>
            </a:r>
            <a:r>
              <a:rPr lang="en-US" dirty="0"/>
              <a:t>).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Add dialect support.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Deploy as web app.</a:t>
            </a:r>
            <a:r>
              <a:rPr lang="ar-SA" dirty="0"/>
              <a:t> </a:t>
            </a:r>
            <a:endParaRPr lang="en-US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</a:t>
            </a:r>
            <a:endParaRPr dirty="0"/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1A88676D-B63F-0AD5-56E0-EC354F27531C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35198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8591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/ Model Architecture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0" y="265123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Metrics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Fine-Tuning setup</a:t>
            </a: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571750"/>
            <a:ext cx="2067000" cy="6489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overview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22143" y="3654397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Overview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Project Overview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417427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</a:rPr>
              <a:t>Objective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Build a translation system using: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Helsinki-NLP  MarianMT models.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Fine-tuned on on MUST-C dataset.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20354640-21FB-0D19-7BD4-EF4A22738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>
            <a:extLst>
              <a:ext uri="{FF2B5EF4-FFF2-40B4-BE49-F238E27FC236}">
                <a16:creationId xmlns:a16="http://schemas.microsoft.com/office/drawing/2014/main" id="{8817A984-BDEF-7CCD-304B-0983B5094BD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01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79" name="Google Shape;179;p40">
            <a:extLst>
              <a:ext uri="{FF2B5EF4-FFF2-40B4-BE49-F238E27FC236}">
                <a16:creationId xmlns:a16="http://schemas.microsoft.com/office/drawing/2014/main" id="{6B15E4D7-3E49-29C5-04BA-A7CE8AAD22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8497" y="268591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/ Model Architecture</a:t>
            </a:r>
            <a:endParaRPr dirty="0"/>
          </a:p>
        </p:txBody>
      </p:sp>
      <p:sp>
        <p:nvSpPr>
          <p:cNvPr id="181" name="Google Shape;181;p40">
            <a:extLst>
              <a:ext uri="{FF2B5EF4-FFF2-40B4-BE49-F238E27FC236}">
                <a16:creationId xmlns:a16="http://schemas.microsoft.com/office/drawing/2014/main" id="{222A4E13-1D20-8E72-3847-DC711F87BD0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28550" y="265123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Metrics</a:t>
            </a:r>
            <a:endParaRPr dirty="0"/>
          </a:p>
        </p:txBody>
      </p:sp>
      <p:sp>
        <p:nvSpPr>
          <p:cNvPr id="182" name="Google Shape;182;p40">
            <a:extLst>
              <a:ext uri="{FF2B5EF4-FFF2-40B4-BE49-F238E27FC236}">
                <a16:creationId xmlns:a16="http://schemas.microsoft.com/office/drawing/2014/main" id="{FFEEEF10-502E-7E90-EA4A-A813E8D8726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Fine-Tuning setup</a:t>
            </a:r>
          </a:p>
        </p:txBody>
      </p:sp>
      <p:sp>
        <p:nvSpPr>
          <p:cNvPr id="183" name="Google Shape;183;p40">
            <a:extLst>
              <a:ext uri="{FF2B5EF4-FFF2-40B4-BE49-F238E27FC236}">
                <a16:creationId xmlns:a16="http://schemas.microsoft.com/office/drawing/2014/main" id="{98EC6894-C10E-5A3A-DE71-2D2F17C40A1A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048447" y="2571750"/>
            <a:ext cx="2067000" cy="6489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0000"/>
                </a:solidFill>
              </a:rPr>
              <a:t>Project overview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85" name="Google Shape;185;p40">
            <a:extLst>
              <a:ext uri="{FF2B5EF4-FFF2-40B4-BE49-F238E27FC236}">
                <a16:creationId xmlns:a16="http://schemas.microsoft.com/office/drawing/2014/main" id="{BDD922B2-B3DD-B057-B337-6D21AC9614E3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>
            <a:extLst>
              <a:ext uri="{FF2B5EF4-FFF2-40B4-BE49-F238E27FC236}">
                <a16:creationId xmlns:a16="http://schemas.microsoft.com/office/drawing/2014/main" id="{9FEB9D15-585C-937F-4EBF-D0CBB636FB78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>
            <a:extLst>
              <a:ext uri="{FF2B5EF4-FFF2-40B4-BE49-F238E27FC236}">
                <a16:creationId xmlns:a16="http://schemas.microsoft.com/office/drawing/2014/main" id="{92D00E82-03F0-2520-A50A-C6E02C30E337}"/>
              </a:ext>
            </a:extLst>
          </p:cNvPr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>
            <a:extLst>
              <a:ext uri="{FF2B5EF4-FFF2-40B4-BE49-F238E27FC236}">
                <a16:creationId xmlns:a16="http://schemas.microsoft.com/office/drawing/2014/main" id="{A681179C-A407-DDCB-9459-57D7E0CC67DB}"/>
              </a:ext>
            </a:extLst>
          </p:cNvPr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>
            <a:extLst>
              <a:ext uri="{FF2B5EF4-FFF2-40B4-BE49-F238E27FC236}">
                <a16:creationId xmlns:a16="http://schemas.microsoft.com/office/drawing/2014/main" id="{28AE9A87-12B3-499B-2937-7A2F8623201A}"/>
              </a:ext>
            </a:extLst>
          </p:cNvPr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4219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62D3A175-3179-84EA-AE81-E5E4524C6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EDFB42AC-608A-298D-EDED-2E7FA566C8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22142" y="3654397"/>
            <a:ext cx="4191867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/ Model Architecture</a:t>
            </a:r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037F5DB9-3C99-9807-1DB5-1BF681AF962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A74812A5-83F2-FFE9-8B1D-96E8EAECFFC3}"/>
              </a:ext>
            </a:extLst>
          </p:cNvPr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3905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E7C4B4AC-5EF0-258F-FEF7-3CA961285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CA687307-60F0-BD8D-D3D6-17B172AFE2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Collection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>
            <a:extLst>
              <a:ext uri="{FF2B5EF4-FFF2-40B4-BE49-F238E27FC236}">
                <a16:creationId xmlns:a16="http://schemas.microsoft.com/office/drawing/2014/main" id="{4C743E5C-5613-DE9D-68AD-D9C9686889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48085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</a:rPr>
              <a:t>Dataset: </a:t>
            </a:r>
            <a:r>
              <a:rPr lang="en-US" dirty="0">
                <a:solidFill>
                  <a:schemeClr val="bg1"/>
                </a:solidFill>
              </a:rPr>
              <a:t>MUST-C EN-AR (Kaggle):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tx2"/>
                </a:solidFill>
              </a:rPr>
              <a:t>Training</a:t>
            </a:r>
            <a:r>
              <a:rPr lang="en" dirty="0"/>
              <a:t>: train_en.txt + train_ar.txt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tx2"/>
                </a:solidFill>
              </a:rPr>
              <a:t>Validation</a:t>
            </a:r>
            <a:r>
              <a:rPr lang="en" dirty="0"/>
              <a:t>: dev.en + dev.ar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</a:rPr>
              <a:t>Preprocessing: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Parallel sentence alignment.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Whitespace normalization.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No heavy cleaning needed(already curated).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Regular Expression for Arabic and English letters </a:t>
            </a:r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9D9AD18D-3A44-0F8E-626B-38CA79000F36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92707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D05A8E8-BA13-8F1F-D59E-D543BECE0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47793547-3B2C-7758-3C42-A71A46E88C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Model Architecture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>
            <a:extLst>
              <a:ext uri="{FF2B5EF4-FFF2-40B4-BE49-F238E27FC236}">
                <a16:creationId xmlns:a16="http://schemas.microsoft.com/office/drawing/2014/main" id="{FE804DCC-935A-877B-5490-6CE1F4F4A9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148085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</a:rPr>
              <a:t>Helsinki-NLP MarianMT:</a:t>
            </a:r>
            <a:endParaRPr lang="en-US" dirty="0">
              <a:solidFill>
                <a:schemeClr val="bg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bg1"/>
                </a:solidFill>
              </a:rPr>
              <a:t>Transformer encoder-decoder.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bg1"/>
                </a:solidFill>
              </a:rPr>
              <a:t>Subword tokeniaztion (SenatncePiece).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bg1"/>
                </a:solidFill>
              </a:rPr>
              <a:t>Pretrained variants: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bg1"/>
                </a:solidFill>
              </a:rPr>
              <a:t>                                            </a:t>
            </a:r>
            <a:r>
              <a:rPr lang="en" dirty="0">
                <a:solidFill>
                  <a:srgbClr val="FFC000"/>
                </a:solidFill>
              </a:rPr>
              <a:t>1-opus mt-en-ar(12.6M DL)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rgbClr val="FFC000"/>
                </a:solidFill>
              </a:rPr>
              <a:t>                                            2- opus-mt-ar-en (7.4M DL)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</a:rPr>
              <a:t>Key Specs: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6 layers encoder/decoder.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512 embedding dim.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8 attention heads.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8117C150-CEE1-0025-1DC8-9F5B04F17D0D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39790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2EA61774-C372-49A4-2D6C-3488D5A3E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1CC18CAA-7F87-EE34-FF34-3F9522CED2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Fine-Tuning setup</a:t>
            </a:r>
            <a:endParaRPr dirty="0"/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2B973F42-8EA0-F247-AA4B-83D6150593E5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F4F9636-76FA-4C90-CFBC-035316636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459988"/>
              </p:ext>
            </p:extLst>
          </p:nvPr>
        </p:nvGraphicFramePr>
        <p:xfrm>
          <a:off x="938500" y="1102825"/>
          <a:ext cx="6096000" cy="2595880"/>
        </p:xfrm>
        <a:graphic>
          <a:graphicData uri="http://schemas.openxmlformats.org/drawingml/2006/table">
            <a:tbl>
              <a:tblPr rtl="1" firstRow="1" bandRow="1"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6984212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64777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ar-E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Hyperparameter</a:t>
                      </a:r>
                      <a:endParaRPr lang="ar-E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977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2e-5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Learning Rate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37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Batch size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02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128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Max Sequence Length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1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 beams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Beam Search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79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AdamW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Optimizer</a:t>
                      </a:r>
                      <a:endParaRPr lang="ar-E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031683"/>
                  </a:ext>
                </a:extLst>
              </a:tr>
            </a:tbl>
          </a:graphicData>
        </a:graphic>
      </p:graphicFrame>
      <p:sp>
        <p:nvSpPr>
          <p:cNvPr id="12" name="Google Shape;215;p44">
            <a:extLst>
              <a:ext uri="{FF2B5EF4-FFF2-40B4-BE49-F238E27FC236}">
                <a16:creationId xmlns:a16="http://schemas.microsoft.com/office/drawing/2014/main" id="{80920FE6-3558-0C35-8FDE-70F100AD84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3880718"/>
            <a:ext cx="4946400" cy="817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</a:rPr>
              <a:t>Hardware:</a:t>
            </a:r>
            <a:endParaRPr lang="en-US" dirty="0">
              <a:solidFill>
                <a:schemeClr val="bg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bg1"/>
                </a:solidFill>
              </a:rPr>
              <a:t>Google Colap GPU(T4/P100).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bg1"/>
                </a:solidFill>
              </a:rPr>
              <a:t>FP16 Mixed Precision 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878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308</Words>
  <Application>Microsoft Office PowerPoint</Application>
  <PresentationFormat>On-screen Show (16:9)</PresentationFormat>
  <Paragraphs>103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Montserrat ExtraBold</vt:lpstr>
      <vt:lpstr>Arial</vt:lpstr>
      <vt:lpstr>Montserrat</vt:lpstr>
      <vt:lpstr>Montserrat ExtraLight</vt:lpstr>
      <vt:lpstr>Futuristic Background by Slidesgo</vt:lpstr>
      <vt:lpstr>NLP Translator</vt:lpstr>
      <vt:lpstr>01</vt:lpstr>
      <vt:lpstr>Project Overview</vt:lpstr>
      <vt:lpstr>Project Overview</vt:lpstr>
      <vt:lpstr>01</vt:lpstr>
      <vt:lpstr>Data / Model Architecture</vt:lpstr>
      <vt:lpstr>Data Collection</vt:lpstr>
      <vt:lpstr>Model Architecture</vt:lpstr>
      <vt:lpstr>Fine-Tuning setup</vt:lpstr>
      <vt:lpstr>01</vt:lpstr>
      <vt:lpstr>Evaluation Metrics</vt:lpstr>
      <vt:lpstr>Evaluation Metrics</vt:lpstr>
      <vt:lpstr>Challenges &amp; Solutions</vt:lpstr>
      <vt:lpstr>Conclusion &amp; Future Work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حازم</dc:creator>
  <cp:lastModifiedBy>Dalia 20210307</cp:lastModifiedBy>
  <cp:revision>4</cp:revision>
  <dcterms:modified xsi:type="dcterms:W3CDTF">2025-05-13T07:26:05Z</dcterms:modified>
</cp:coreProperties>
</file>